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57" r:id="rId4"/>
    <p:sldId id="265" r:id="rId5"/>
    <p:sldId id="258" r:id="rId6"/>
    <p:sldId id="266" r:id="rId7"/>
    <p:sldId id="259" r:id="rId8"/>
    <p:sldId id="260" r:id="rId9"/>
    <p:sldId id="267" r:id="rId10"/>
    <p:sldId id="261" r:id="rId11"/>
    <p:sldId id="268" r:id="rId12"/>
    <p:sldId id="262" r:id="rId13"/>
    <p:sldId id="263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</p:embeddedFont>
    <p:embeddedFont>
      <p:font typeface="Prata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54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589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Empowering Access to Justice in Rural Kenya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91370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HAKI KENYA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4544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Micro-Justice &amp; Legal Aid Platform for All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9952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Bridging Legal Gaps with Technology and Community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5360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PATRICIA NDUKU MUGISIA | ndukupatricia136@gmail.com |  4/7/2025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1071"/>
            <a:ext cx="56396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Competitive Landscape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1798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While existing players offer some legal support, our platform uniquely addresses critical gaps in the market, particularly for rural communities.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458766"/>
            <a:ext cx="13042821" cy="2869763"/>
          </a:xfrm>
          <a:prstGeom prst="roundRect">
            <a:avLst>
              <a:gd name="adj" fmla="val 10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466386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359306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Rural Reach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911923" y="3593068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❌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Limited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08250" y="3593068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❌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Limited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904577" y="3593068"/>
            <a:ext cx="27260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Extensive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403729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9887" y="4163973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Offline Access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911923" y="4163973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❌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No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08250" y="4163973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❌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No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904577" y="4163973"/>
            <a:ext cx="27260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Yes (USSD)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01410" y="460819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99887" y="473487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Cost-Effectiveness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4911923" y="4734878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❌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High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08250" y="4734878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Moderate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904577" y="4734878"/>
            <a:ext cx="27260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Very High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517910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99887" y="5305782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Community Integration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911923" y="5305782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Local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908250" y="5305782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❌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Low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0904577" y="5305782"/>
            <a:ext cx="27260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Deep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75000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99887" y="5876687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Services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4911923" y="5876687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Yes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908250" y="5876687"/>
            <a:ext cx="25919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Partial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0904577" y="5876687"/>
            <a:ext cx="27260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Full Suite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9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50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We Stand Out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0193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innovative approach focuses on three core pillars that set us apart from the competition, ensuring sustainable impact and widespread adoption.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60257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37109" y="41276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Offline-First Design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637109" y="4556879"/>
            <a:ext cx="33388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access even in remote areas with limited or no internet connectivity, leveraging USSD for maximum reach.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3960257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67306" y="4127659"/>
            <a:ext cx="29483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Unmatched Affordability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067306" y="4556879"/>
            <a:ext cx="33389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Legal aid at </a:t>
            </a: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Ksh. 8,000/year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significantly lower than traditional fees of Ksh. 15,000 and above, making justice accessible to all income levels.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3960257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97622" y="4127659"/>
            <a:ext cx="33389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Strong Partnerships &amp; Scalability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497622" y="4867037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Building robust community partnerships and designing a model that is inherently scalable across Kenya and beyond.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7804"/>
            <a:ext cx="57859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Progress &amp; Future Plans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9471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have achieved significant milestones and have a clear roadmap for expansion, ensuring sustainable growth and wider impact.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893588"/>
            <a:ext cx="13042821" cy="22860"/>
          </a:xfrm>
          <a:prstGeom prst="roundRect">
            <a:avLst>
              <a:gd name="adj" fmla="val 130232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3316486" y="4298275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535455"/>
          </a:solidFill>
          <a:ln/>
        </p:spPr>
      </p:sp>
      <p:sp>
        <p:nvSpPr>
          <p:cNvPr id="6" name="Shape 4"/>
          <p:cNvSpPr/>
          <p:nvPr/>
        </p:nvSpPr>
        <p:spPr>
          <a:xfrm>
            <a:off x="3104674" y="4670346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3179088" y="470755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2087404" y="3035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Current Progress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92148" y="3464719"/>
            <a:ext cx="467153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Pilot success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with 300 users and strong partnerships with 3 counties established.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974556" y="4893588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535455"/>
          </a:solidFill>
          <a:ln/>
        </p:spPr>
      </p:sp>
      <p:sp>
        <p:nvSpPr>
          <p:cNvPr id="11" name="Shape 9"/>
          <p:cNvSpPr/>
          <p:nvPr/>
        </p:nvSpPr>
        <p:spPr>
          <a:xfrm>
            <a:off x="5762744" y="4670346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5837158" y="470755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4745593" y="56873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Q3 2025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3650218" y="6116598"/>
            <a:ext cx="467165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MVP Launch: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Roll out Minimum Viable Product with core features to initial target users.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632746" y="4298275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535455"/>
          </a:solidFill>
          <a:ln/>
        </p:spPr>
      </p:sp>
      <p:sp>
        <p:nvSpPr>
          <p:cNvPr id="16" name="Shape 14"/>
          <p:cNvSpPr/>
          <p:nvPr/>
        </p:nvSpPr>
        <p:spPr>
          <a:xfrm>
            <a:off x="8420933" y="4670346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5"/>
          <p:cNvSpPr/>
          <p:nvPr/>
        </p:nvSpPr>
        <p:spPr>
          <a:xfrm>
            <a:off x="8495348" y="470755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403783" y="3035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Q1 2026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6308408" y="3464719"/>
            <a:ext cx="467165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Scale-Up: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Expand user base to 50,000, solidifying market presence and refining services.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11290935" y="4893588"/>
            <a:ext cx="22860" cy="595313"/>
          </a:xfrm>
          <a:prstGeom prst="roundRect">
            <a:avLst>
              <a:gd name="adj" fmla="val 130232"/>
            </a:avLst>
          </a:prstGeom>
          <a:solidFill>
            <a:srgbClr val="535455"/>
          </a:solidFill>
          <a:ln/>
        </p:spPr>
      </p:sp>
      <p:sp>
        <p:nvSpPr>
          <p:cNvPr id="21" name="Shape 19"/>
          <p:cNvSpPr/>
          <p:nvPr/>
        </p:nvSpPr>
        <p:spPr>
          <a:xfrm>
            <a:off x="11079123" y="4670346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2" name="Text 20"/>
          <p:cNvSpPr/>
          <p:nvPr/>
        </p:nvSpPr>
        <p:spPr>
          <a:xfrm>
            <a:off x="11153537" y="470755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10061972" y="56873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2027 Onwards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8966597" y="6116598"/>
            <a:ext cx="467165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Regional Expansion: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Begin phased expansion into neighboring East African countries.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5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10533698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Justice Denied: The Rural Legal Crisis in Kenya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47455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 </a:t>
            </a: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70% of rural Kenyans lack affordable legal aid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due to distance, cost, and lack of awareness.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48070" y="2314099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Legal Aid Act (2016) aimed to improve access, but </a:t>
            </a: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gaps remain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8070" y="3080742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Many Kenyans face systemic barriers, with poverty levels above </a:t>
            </a: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36%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and high case backlogs.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8070" y="3847386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Legal fees range from </a:t>
            </a: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Ksh. 15,000 to over Ksh. 500,000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unaffordable for most rural households.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9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0616"/>
            <a:ext cx="120625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Solution: Affordable Legal Aid for Rural Kenya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3752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propose a transformative solution to bridge the critical legal aid gap in rural Kenya, leveraging accessible technology and community-centric design.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5851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39991"/>
            <a:ext cx="25812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Mobile-First Platform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169212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Offering legal guides, anonymous reporting, lawyer consultations, and document templates directly on smartphones.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2995851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3739991"/>
            <a:ext cx="27633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Offline &amp; USSD Access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9144" y="4169212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reach in areas with limited internet connectivity, maximizing inclusivity.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00424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445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Affordable Justice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93790" y="6473785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legal aid cost on our platform is </a:t>
            </a: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Ksh. 8,000/year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making justice accessible to all.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5300424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6044565"/>
            <a:ext cx="27248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Empowering 15 Million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39144" y="6473785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Underserved rural Kenyans will gain access to vital legal support, fostering self-reliance and justice.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6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111" y="479227"/>
            <a:ext cx="11766113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 Market: Rural Communities &amp; Legal Practitioners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7111" y="1442085"/>
            <a:ext cx="6405563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primary focus is on the </a:t>
            </a:r>
            <a:r>
              <a:rPr lang="en-US" sz="13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15 million rural Kenyans</a:t>
            </a: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residing in underserved counties who currently lack access to affordable legal services. This includes: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97111" y="2156579"/>
            <a:ext cx="640556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Low-income households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97111" y="2496383"/>
            <a:ext cx="640556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Marginalized groups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97111" y="2836188"/>
            <a:ext cx="640556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Individuals facing everyday legal challenges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97111" y="3271838"/>
            <a:ext cx="6405563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Additionally, we aim to serve </a:t>
            </a:r>
            <a:r>
              <a:rPr lang="en-US" sz="13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10,000 lawyers and paralegals</a:t>
            </a: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seeking efficient tools to expand their reach and impact in these communities.</a:t>
            </a:r>
            <a:endParaRPr lang="en-US" sz="1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47" y="1481257"/>
            <a:ext cx="6405563" cy="64055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159" y="349329"/>
            <a:ext cx="9520595" cy="397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Opportunity: Ksh. 120 Billion Legal Aid Sector in Kenya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08159" y="1000482"/>
            <a:ext cx="13614083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Kenya's legal aid sector presents a significant, untapped opportunity, driven by a large underserved population and growing policy support.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9" y="1346597"/>
            <a:ext cx="13614083" cy="76238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8159" y="9113282"/>
            <a:ext cx="13614083" cy="406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With approximately </a:t>
            </a:r>
            <a:r>
              <a:rPr lang="en-US" sz="1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 million Kenyans</a:t>
            </a: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in 2025, around </a:t>
            </a:r>
            <a:r>
              <a:rPr lang="en-US" sz="1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30% (15 million)</a:t>
            </a: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reside in rural areas with limited legal aid. An estimated average annual spend of </a:t>
            </a:r>
            <a:r>
              <a:rPr lang="en-US" sz="1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Ksh. 8,000</a:t>
            </a: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per user creates an addressable market of </a:t>
            </a:r>
            <a:r>
              <a:rPr lang="en-US" sz="1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Ksh. 120 billion</a:t>
            </a: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This growth is further fueled by supportive government policies and NGO initiatives.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07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644</Words>
  <Application>Microsoft Office PowerPoint</Application>
  <PresentationFormat>Custom</PresentationFormat>
  <Paragraphs>81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Raleway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2</cp:revision>
  <dcterms:created xsi:type="dcterms:W3CDTF">2025-07-03T22:33:32Z</dcterms:created>
  <dcterms:modified xsi:type="dcterms:W3CDTF">2025-07-03T22:42:19Z</dcterms:modified>
</cp:coreProperties>
</file>